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435" r:id="rId2"/>
    <p:sldId id="443" r:id="rId3"/>
    <p:sldId id="391" r:id="rId4"/>
    <p:sldId id="302" r:id="rId5"/>
    <p:sldId id="407" r:id="rId6"/>
    <p:sldId id="413" r:id="rId7"/>
    <p:sldId id="468" r:id="rId8"/>
    <p:sldId id="469" r:id="rId9"/>
    <p:sldId id="414" r:id="rId10"/>
    <p:sldId id="448" r:id="rId11"/>
    <p:sldId id="415" r:id="rId12"/>
    <p:sldId id="416" r:id="rId13"/>
    <p:sldId id="470" r:id="rId14"/>
    <p:sldId id="417" r:id="rId15"/>
    <p:sldId id="444" r:id="rId16"/>
    <p:sldId id="445" r:id="rId17"/>
    <p:sldId id="447" r:id="rId18"/>
    <p:sldId id="450" r:id="rId19"/>
    <p:sldId id="451" r:id="rId20"/>
    <p:sldId id="452" r:id="rId21"/>
    <p:sldId id="453" r:id="rId22"/>
    <p:sldId id="454" r:id="rId23"/>
    <p:sldId id="455" r:id="rId24"/>
    <p:sldId id="456" r:id="rId25"/>
    <p:sldId id="457" r:id="rId26"/>
    <p:sldId id="458" r:id="rId27"/>
    <p:sldId id="466" r:id="rId28"/>
    <p:sldId id="449" r:id="rId29"/>
    <p:sldId id="357" r:id="rId30"/>
    <p:sldId id="459" r:id="rId31"/>
    <p:sldId id="472" r:id="rId32"/>
    <p:sldId id="446" r:id="rId33"/>
    <p:sldId id="461" r:id="rId34"/>
    <p:sldId id="460" r:id="rId35"/>
    <p:sldId id="463" r:id="rId36"/>
    <p:sldId id="462" r:id="rId37"/>
    <p:sldId id="465" r:id="rId38"/>
    <p:sldId id="436" r:id="rId39"/>
    <p:sldId id="437" r:id="rId40"/>
    <p:sldId id="408" r:id="rId41"/>
    <p:sldId id="409" r:id="rId42"/>
    <p:sldId id="424" r:id="rId43"/>
    <p:sldId id="425" r:id="rId44"/>
    <p:sldId id="426" r:id="rId45"/>
    <p:sldId id="428" r:id="rId46"/>
    <p:sldId id="429" r:id="rId47"/>
    <p:sldId id="438" r:id="rId48"/>
    <p:sldId id="410" r:id="rId49"/>
    <p:sldId id="427" r:id="rId50"/>
    <p:sldId id="439" r:id="rId51"/>
    <p:sldId id="411" r:id="rId52"/>
    <p:sldId id="440" r:id="rId53"/>
    <p:sldId id="412" r:id="rId54"/>
    <p:sldId id="471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58"/>
    <p:restoredTop sz="94643"/>
  </p:normalViewPr>
  <p:slideViewPr>
    <p:cSldViewPr snapToGrid="0" snapToObjects="1">
      <p:cViewPr>
        <p:scale>
          <a:sx n="126" d="100"/>
          <a:sy n="126" d="100"/>
        </p:scale>
        <p:origin x="4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25C8-6F65-0B42-AC45-A879807D6D8F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2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25C8-6F65-0B42-AC45-A879807D6D8F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34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25C8-6F65-0B42-AC45-A879807D6D8F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3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25C8-6F65-0B42-AC45-A879807D6D8F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55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25C8-6F65-0B42-AC45-A879807D6D8F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91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25C8-6F65-0B42-AC45-A879807D6D8F}" type="datetimeFigureOut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6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25C8-6F65-0B42-AC45-A879807D6D8F}" type="datetimeFigureOut">
              <a:rPr lang="en-US" smtClean="0"/>
              <a:t>7/6/20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25C8-6F65-0B42-AC45-A879807D6D8F}" type="datetimeFigureOut">
              <a:rPr lang="en-US" smtClean="0"/>
              <a:t>7/6/20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02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25C8-6F65-0B42-AC45-A879807D6D8F}" type="datetimeFigureOut">
              <a:rPr lang="en-US" smtClean="0"/>
              <a:t>7/6/20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90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25C8-6F65-0B42-AC45-A879807D6D8F}" type="datetimeFigureOut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6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25C8-6F65-0B42-AC45-A879807D6D8F}" type="datetimeFigureOut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0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625C8-6F65-0B42-AC45-A879807D6D8F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4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homer.ucsd.edu/homer/introduction/programs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homer.ucsd.edu/homer/introduction/basics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barc.wi.mit.edu/education/hot_topics/ngsplot/ngsplot_Apr2014.pdf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barc.wi.mit.edu/education/hot_topics/ngsplot/ngsplot_Apr2014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hyperlink" Target="http://bowtie-bio.sourceforge.net/bowtie2/faq.s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shenlab-sinai/ngsplot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edtools.readthedocs.io/en/latest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16D091-C595-6845-A16C-1F944FC51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95" y="0"/>
            <a:ext cx="7376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2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024911-A4E0-5948-9C34-BE7DED493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84"/>
          <a:stretch/>
        </p:blipFill>
        <p:spPr>
          <a:xfrm>
            <a:off x="2495550" y="2544127"/>
            <a:ext cx="3566922" cy="1562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15D831-D856-2945-A34E-47C411E0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" y="1401336"/>
            <a:ext cx="7772400" cy="905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345C5C-BBF7-6B48-875B-F4D48CA5C12B}"/>
              </a:ext>
            </a:extLst>
          </p:cNvPr>
          <p:cNvSpPr txBox="1"/>
          <p:nvPr/>
        </p:nvSpPr>
        <p:spPr>
          <a:xfrm>
            <a:off x="354330" y="4652010"/>
            <a:ext cx="8709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bedtools</a:t>
            </a:r>
            <a:r>
              <a:rPr lang="en-US" dirty="0"/>
              <a:t> intersect -a D0Prmt5_n1n2_q0.05_PE_peaks.narrowPeak.bed -b D0_H3K27ac_q0.1_peaks.narrowPeak.bed &gt; D0_3T3L1_PE0.05Prmt5_D0_H3K27ac_overlap.txt</a:t>
            </a:r>
          </a:p>
        </p:txBody>
      </p:sp>
    </p:spTree>
    <p:extLst>
      <p:ext uri="{BB962C8B-B14F-4D97-AF65-F5344CB8AC3E}">
        <p14:creationId xmlns:p14="http://schemas.microsoft.com/office/powerpoint/2010/main" val="4029628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0935D4-AE91-1D4F-BC42-014804A35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54" y="1630730"/>
            <a:ext cx="8541536" cy="248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7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A4DB99-93D0-0B4B-8E2D-7E51BCE7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30" y="1541248"/>
            <a:ext cx="8114650" cy="316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31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7AF586-94F3-F24C-A648-6040A6B40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52" y="743456"/>
            <a:ext cx="7140586" cy="41943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257105-F181-6E46-9BF2-B7F616E2611D}"/>
              </a:ext>
            </a:extLst>
          </p:cNvPr>
          <p:cNvSpPr/>
          <p:nvPr/>
        </p:nvSpPr>
        <p:spPr>
          <a:xfrm>
            <a:off x="1075690" y="3952240"/>
            <a:ext cx="7246620" cy="11176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338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31596-241A-9646-BCF0-958F3AEBC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92" y="360855"/>
            <a:ext cx="8132237" cy="2428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3F4965-CB84-ED41-B50D-3ECE8EC5B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40" y="3201670"/>
            <a:ext cx="6700940" cy="7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78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D31EF7-13B1-5C46-A191-DF17043B2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0" y="1054178"/>
            <a:ext cx="7726680" cy="21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8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8CB6B8-1703-D349-B00B-AC8D2E0E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15" y="0"/>
            <a:ext cx="7046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90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F33C33-8050-5844-83F0-AB29647FBBBF}"/>
              </a:ext>
            </a:extLst>
          </p:cNvPr>
          <p:cNvSpPr txBox="1"/>
          <p:nvPr/>
        </p:nvSpPr>
        <p:spPr>
          <a:xfrm>
            <a:off x="396240" y="345440"/>
            <a:ext cx="321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HOMER for annotating .bed files</a:t>
            </a:r>
          </a:p>
        </p:txBody>
      </p:sp>
    </p:spTree>
    <p:extLst>
      <p:ext uri="{BB962C8B-B14F-4D97-AF65-F5344CB8AC3E}">
        <p14:creationId xmlns:p14="http://schemas.microsoft.com/office/powerpoint/2010/main" val="2019471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CADD83-34CA-4A40-8680-81F40DE5E2B4}"/>
              </a:ext>
            </a:extLst>
          </p:cNvPr>
          <p:cNvSpPr/>
          <p:nvPr/>
        </p:nvSpPr>
        <p:spPr>
          <a:xfrm>
            <a:off x="411480" y="294055"/>
            <a:ext cx="62522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http://homer.ucsd.edu/homer/introduction/programs.html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322C5-AFA1-8D4B-91FD-1545889B0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3111"/>
            <a:ext cx="9144000" cy="58175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013D7A-CE36-624F-A1CD-112CF86E2693}"/>
              </a:ext>
            </a:extLst>
          </p:cNvPr>
          <p:cNvSpPr/>
          <p:nvPr/>
        </p:nvSpPr>
        <p:spPr>
          <a:xfrm>
            <a:off x="1394460" y="5920740"/>
            <a:ext cx="7246620" cy="3429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59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5EDBDB-F2CF-F743-A70A-8BE957A4D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2848"/>
            <a:ext cx="9144000" cy="555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7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7AF586-94F3-F24C-A648-6040A6B40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52" y="743456"/>
            <a:ext cx="7140586" cy="41943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257105-F181-6E46-9BF2-B7F616E2611D}"/>
              </a:ext>
            </a:extLst>
          </p:cNvPr>
          <p:cNvSpPr/>
          <p:nvPr/>
        </p:nvSpPr>
        <p:spPr>
          <a:xfrm>
            <a:off x="994410" y="1280160"/>
            <a:ext cx="7246620" cy="26289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DE137C-2FB4-0147-9C83-174EEF897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07" y="190057"/>
            <a:ext cx="7774612" cy="5604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070373-EC4B-2847-8BE7-01ED1A29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346" y="5795010"/>
            <a:ext cx="6719733" cy="91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08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2D927-16F9-8148-95F2-A30EE6FD4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67970"/>
            <a:ext cx="6236970" cy="9666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C0A701-5000-3449-B0A4-A4AEF195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092" y="1360170"/>
            <a:ext cx="4087928" cy="536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7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8C7528-9836-E648-BA25-69B180222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" y="962277"/>
            <a:ext cx="8355330" cy="14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75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111DC3-20DA-5D4F-A86B-652205AF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86" y="0"/>
            <a:ext cx="7426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24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592043-599D-1E48-BC28-957BB54D9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41" y="0"/>
            <a:ext cx="6680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59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CE8AE6-EA32-634D-BA70-ECDD1207E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98" y="404108"/>
            <a:ext cx="8404472" cy="55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72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906EB-B875-EA49-9F71-F4A50FEA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86" y="1835885"/>
            <a:ext cx="8901914" cy="310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99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7AF586-94F3-F24C-A648-6040A6B40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52" y="743456"/>
            <a:ext cx="7140586" cy="41943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551F94-1491-0444-8353-8814F07B5FC2}"/>
              </a:ext>
            </a:extLst>
          </p:cNvPr>
          <p:cNvSpPr/>
          <p:nvPr/>
        </p:nvSpPr>
        <p:spPr>
          <a:xfrm>
            <a:off x="994410" y="1508760"/>
            <a:ext cx="7246620" cy="92583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AC149-C8E5-EF46-AED0-EB98ECD81540}"/>
              </a:ext>
            </a:extLst>
          </p:cNvPr>
          <p:cNvSpPr/>
          <p:nvPr/>
        </p:nvSpPr>
        <p:spPr>
          <a:xfrm>
            <a:off x="994410" y="3855720"/>
            <a:ext cx="7246620" cy="108204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96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731FEF-4A44-2444-B49E-59E16FB115B1}"/>
              </a:ext>
            </a:extLst>
          </p:cNvPr>
          <p:cNvSpPr txBox="1"/>
          <p:nvPr/>
        </p:nvSpPr>
        <p:spPr>
          <a:xfrm>
            <a:off x="628650" y="434340"/>
            <a:ext cx="3724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homer.ucsd.edu</a:t>
            </a:r>
            <a:r>
              <a:rPr lang="en-US" dirty="0"/>
              <a:t>/homer/motif/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573E6-34B9-1D48-A95E-2C54EC525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" y="1268936"/>
            <a:ext cx="8515350" cy="358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00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5" name="Group 1">
            <a:extLst>
              <a:ext uri="{FF2B5EF4-FFF2-40B4-BE49-F238E27FC236}">
                <a16:creationId xmlns:a16="http://schemas.microsoft.com/office/drawing/2014/main" id="{F63A44DD-3FDA-F44E-B733-FB89A775C475}"/>
              </a:ext>
            </a:extLst>
          </p:cNvPr>
          <p:cNvGrpSpPr>
            <a:grpSpLocks/>
          </p:cNvGrpSpPr>
          <p:nvPr/>
        </p:nvGrpSpPr>
        <p:grpSpPr bwMode="auto">
          <a:xfrm>
            <a:off x="287338" y="552450"/>
            <a:ext cx="8755062" cy="6178550"/>
            <a:chOff x="287338" y="552910"/>
            <a:chExt cx="8755062" cy="6178090"/>
          </a:xfrm>
        </p:grpSpPr>
        <p:sp>
          <p:nvSpPr>
            <p:cNvPr id="47106" name="Rectangle 1">
              <a:extLst>
                <a:ext uri="{FF2B5EF4-FFF2-40B4-BE49-F238E27FC236}">
                  <a16:creationId xmlns:a16="http://schemas.microsoft.com/office/drawing/2014/main" id="{CB34DC07-94BA-1B48-8B29-09FCAD8F0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0775" y="552910"/>
              <a:ext cx="281146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b="1">
                  <a:solidFill>
                    <a:srgbClr val="000090"/>
                  </a:solidFill>
                  <a:latin typeface="Times" pitchFamily="2" charset="0"/>
                </a:rPr>
                <a:t>Binding profile</a:t>
              </a:r>
            </a:p>
          </p:txBody>
        </p:sp>
        <p:grpSp>
          <p:nvGrpSpPr>
            <p:cNvPr id="47107" name="Group 38">
              <a:extLst>
                <a:ext uri="{FF2B5EF4-FFF2-40B4-BE49-F238E27FC236}">
                  <a16:creationId xmlns:a16="http://schemas.microsoft.com/office/drawing/2014/main" id="{44AD1797-79C4-0A47-B853-8060B84CF5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363" y="971550"/>
              <a:ext cx="7861300" cy="1920875"/>
              <a:chOff x="740824" y="971551"/>
              <a:chExt cx="7861839" cy="1921382"/>
            </a:xfrm>
          </p:grpSpPr>
          <p:sp>
            <p:nvSpPr>
              <p:cNvPr id="47125" name="TextBox 8">
                <a:extLst>
                  <a:ext uri="{FF2B5EF4-FFF2-40B4-BE49-F238E27FC236}">
                    <a16:creationId xmlns:a16="http://schemas.microsoft.com/office/drawing/2014/main" id="{87D11AF6-3D72-A44F-95C4-2A95162831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0825" y="1226078"/>
                <a:ext cx="84613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Oct4</a:t>
                </a:r>
              </a:p>
            </p:txBody>
          </p:sp>
          <p:sp>
            <p:nvSpPr>
              <p:cNvPr id="47126" name="TextBox 9">
                <a:extLst>
                  <a:ext uri="{FF2B5EF4-FFF2-40B4-BE49-F238E27FC236}">
                    <a16:creationId xmlns:a16="http://schemas.microsoft.com/office/drawing/2014/main" id="{779B8A5D-B29B-DE4F-AA33-21FDDECE45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0825" y="1530357"/>
                <a:ext cx="103187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Nanog</a:t>
                </a:r>
              </a:p>
            </p:txBody>
          </p:sp>
          <p:sp>
            <p:nvSpPr>
              <p:cNvPr id="47127" name="TextBox 10">
                <a:extLst>
                  <a:ext uri="{FF2B5EF4-FFF2-40B4-BE49-F238E27FC236}">
                    <a16:creationId xmlns:a16="http://schemas.microsoft.com/office/drawing/2014/main" id="{78DA3FD5-D356-9848-B773-6BEB5D9A38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0825" y="1835166"/>
                <a:ext cx="84613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Sox2</a:t>
                </a:r>
              </a:p>
            </p:txBody>
          </p:sp>
          <p:sp>
            <p:nvSpPr>
              <p:cNvPr id="47128" name="TextBox 13">
                <a:extLst>
                  <a:ext uri="{FF2B5EF4-FFF2-40B4-BE49-F238E27FC236}">
                    <a16:creationId xmlns:a16="http://schemas.microsoft.com/office/drawing/2014/main" id="{6C7226C7-BAA6-E14D-992A-9644EB2A04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63654" y="971551"/>
                <a:ext cx="744537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1 kb</a:t>
                </a:r>
              </a:p>
            </p:txBody>
          </p:sp>
          <p:grpSp>
            <p:nvGrpSpPr>
              <p:cNvPr id="47129" name="Group 23">
                <a:extLst>
                  <a:ext uri="{FF2B5EF4-FFF2-40B4-BE49-F238E27FC236}">
                    <a16:creationId xmlns:a16="http://schemas.microsoft.com/office/drawing/2014/main" id="{2C2C3173-787C-CB42-8CAD-3DB3275691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54163" y="1354139"/>
                <a:ext cx="7048500" cy="1538794"/>
                <a:chOff x="1554163" y="1354138"/>
                <a:chExt cx="7048500" cy="3410941"/>
              </a:xfrm>
            </p:grpSpPr>
            <p:pic>
              <p:nvPicPr>
                <p:cNvPr id="47132" name="Picture 4">
                  <a:extLst>
                    <a:ext uri="{FF2B5EF4-FFF2-40B4-BE49-F238E27FC236}">
                      <a16:creationId xmlns:a16="http://schemas.microsoft.com/office/drawing/2014/main" id="{8D56BAB2-8715-BE4A-83CD-983DE3650D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54163" y="1354138"/>
                  <a:ext cx="7048500" cy="21097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133" name="Picture 7">
                  <a:extLst>
                    <a:ext uri="{FF2B5EF4-FFF2-40B4-BE49-F238E27FC236}">
                      <a16:creationId xmlns:a16="http://schemas.microsoft.com/office/drawing/2014/main" id="{AE979ED9-3A20-BB42-927A-19BD804DB5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54163" y="3554413"/>
                  <a:ext cx="7002462" cy="4794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" name="Line 30">
                  <a:extLst>
                    <a:ext uri="{FF2B5EF4-FFF2-40B4-BE49-F238E27FC236}">
                      <a16:creationId xmlns:a16="http://schemas.microsoft.com/office/drawing/2014/main" id="{984958F0-83ED-3D46-856B-24FA376EEC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681850" y="1524188"/>
                  <a:ext cx="514385" cy="3518"/>
                </a:xfrm>
                <a:prstGeom prst="line">
                  <a:avLst/>
                </a:pr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/>
                  <a:ext uri="{AF507438-7753-43e0-B8FC-AC1667EBCBE1}"/>
                </a:extLst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Times"/>
                    <a:ea typeface="+mn-ea"/>
                    <a:cs typeface="Times"/>
                  </a:endParaRPr>
                </a:p>
              </p:txBody>
            </p:sp>
            <p:sp>
              <p:nvSpPr>
                <p:cNvPr id="47135" name="TextBox 2">
                  <a:extLst>
                    <a:ext uri="{FF2B5EF4-FFF2-40B4-BE49-F238E27FC236}">
                      <a16:creationId xmlns:a16="http://schemas.microsoft.com/office/drawing/2014/main" id="{36E5028B-5793-DE41-9BCA-95FFFCB7688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81338" y="3741737"/>
                  <a:ext cx="949325" cy="102334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 b="1">
                    <a:latin typeface="Times" pitchFamily="2" charset="0"/>
                  </a:endParaRPr>
                </a:p>
              </p:txBody>
            </p:sp>
          </p:grpSp>
          <p:sp>
            <p:nvSpPr>
              <p:cNvPr id="47130" name="TextBox 8">
                <a:extLst>
                  <a:ext uri="{FF2B5EF4-FFF2-40B4-BE49-F238E27FC236}">
                    <a16:creationId xmlns:a16="http://schemas.microsoft.com/office/drawing/2014/main" id="{D7861508-5E93-034E-B5CD-29E659DAA9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0824" y="2088116"/>
                <a:ext cx="2505087" cy="673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Oct4</a:t>
                </a:r>
              </a:p>
              <a:p>
                <a:pPr eaLnBrk="1" hangingPunct="1">
                  <a:lnSpc>
                    <a:spcPts val="1875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(mouse Chr 17)</a:t>
                </a:r>
              </a:p>
            </p:txBody>
          </p:sp>
          <p:sp>
            <p:nvSpPr>
              <p:cNvPr id="47131" name="TextBox 24">
                <a:extLst>
                  <a:ext uri="{FF2B5EF4-FFF2-40B4-BE49-F238E27FC236}">
                    <a16:creationId xmlns:a16="http://schemas.microsoft.com/office/drawing/2014/main" id="{5CE0BA33-9C6C-4144-B72F-2D3DCB500F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1338" y="2334793"/>
                <a:ext cx="978951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Times" pitchFamily="2" charset="0"/>
                </a:endParaRPr>
              </a:p>
            </p:txBody>
          </p:sp>
        </p:grpSp>
        <p:grpSp>
          <p:nvGrpSpPr>
            <p:cNvPr id="47108" name="Group 39">
              <a:extLst>
                <a:ext uri="{FF2B5EF4-FFF2-40B4-BE49-F238E27FC236}">
                  <a16:creationId xmlns:a16="http://schemas.microsoft.com/office/drawing/2014/main" id="{7ECE2557-DC99-7144-BDEA-E59C2F9A8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7338" y="2863850"/>
              <a:ext cx="8534400" cy="1827213"/>
              <a:chOff x="287864" y="2864403"/>
              <a:chExt cx="8533876" cy="1826211"/>
            </a:xfrm>
          </p:grpSpPr>
          <p:pic>
            <p:nvPicPr>
              <p:cNvPr id="47117" name="Picture 4">
                <a:extLst>
                  <a:ext uri="{FF2B5EF4-FFF2-40B4-BE49-F238E27FC236}">
                    <a16:creationId xmlns:a16="http://schemas.microsoft.com/office/drawing/2014/main" id="{6E7D6B4E-6AF6-8648-88C5-981A493D4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820" y="3268138"/>
                <a:ext cx="6700700" cy="383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118" name="Picture 5">
                <a:extLst>
                  <a:ext uri="{FF2B5EF4-FFF2-40B4-BE49-F238E27FC236}">
                    <a16:creationId xmlns:a16="http://schemas.microsoft.com/office/drawing/2014/main" id="{ABBC99B2-0B05-E246-8121-B7361565B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8066" y="3634873"/>
                <a:ext cx="6686021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119" name="TextBox 25">
                <a:extLst>
                  <a:ext uri="{FF2B5EF4-FFF2-40B4-BE49-F238E27FC236}">
                    <a16:creationId xmlns:a16="http://schemas.microsoft.com/office/drawing/2014/main" id="{DA075CCA-C04C-654C-8380-3A33B22D2F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7864" y="3338527"/>
                <a:ext cx="174409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H3K4me3</a:t>
                </a:r>
              </a:p>
            </p:txBody>
          </p:sp>
          <p:sp>
            <p:nvSpPr>
              <p:cNvPr id="47120" name="TextBox 26">
                <a:extLst>
                  <a:ext uri="{FF2B5EF4-FFF2-40B4-BE49-F238E27FC236}">
                    <a16:creationId xmlns:a16="http://schemas.microsoft.com/office/drawing/2014/main" id="{FE856D2B-F05C-9D4A-BB62-10D9D1D225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7864" y="3711593"/>
                <a:ext cx="174409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H3K36me3</a:t>
                </a:r>
              </a:p>
            </p:txBody>
          </p:sp>
          <p:sp>
            <p:nvSpPr>
              <p:cNvPr id="47121" name="TextBox 1">
                <a:extLst>
                  <a:ext uri="{FF2B5EF4-FFF2-40B4-BE49-F238E27FC236}">
                    <a16:creationId xmlns:a16="http://schemas.microsoft.com/office/drawing/2014/main" id="{BC03C953-0A7A-754E-BA90-1985216698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7864" y="4016925"/>
                <a:ext cx="2082803" cy="673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FoxP1</a:t>
                </a:r>
              </a:p>
              <a:p>
                <a:pPr eaLnBrk="1" hangingPunct="1">
                  <a:lnSpc>
                    <a:spcPts val="2075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(mouse Chr 3)</a:t>
                </a:r>
              </a:p>
            </p:txBody>
          </p:sp>
          <p:sp>
            <p:nvSpPr>
              <p:cNvPr id="47122" name="TextBox 28">
                <a:extLst>
                  <a:ext uri="{FF2B5EF4-FFF2-40B4-BE49-F238E27FC236}">
                    <a16:creationId xmlns:a16="http://schemas.microsoft.com/office/drawing/2014/main" id="{40B194EA-CC0F-4D43-BFF7-46C6060346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58140" y="2864403"/>
                <a:ext cx="863600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50 kb</a:t>
                </a:r>
              </a:p>
            </p:txBody>
          </p:sp>
          <p:sp>
            <p:nvSpPr>
              <p:cNvPr id="20" name="Line 30">
                <a:extLst>
                  <a:ext uri="{FF2B5EF4-FFF2-40B4-BE49-F238E27FC236}">
                    <a16:creationId xmlns:a16="http://schemas.microsoft.com/office/drawing/2014/main" id="{637BA92B-B36A-474A-8C13-2F66CEA355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80423" y="3247041"/>
                <a:ext cx="474634" cy="3173"/>
              </a:xfrm>
              <a:prstGeom prst="line">
                <a:avLst/>
              </a:pr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Times"/>
                  <a:ea typeface="+mn-ea"/>
                  <a:cs typeface="Times"/>
                </a:endParaRPr>
              </a:p>
            </p:txBody>
          </p:sp>
          <p:pic>
            <p:nvPicPr>
              <p:cNvPr id="47124" name="Picture 25">
                <a:extLst>
                  <a:ext uri="{FF2B5EF4-FFF2-40B4-BE49-F238E27FC236}">
                    <a16:creationId xmlns:a16="http://schemas.microsoft.com/office/drawing/2014/main" id="{F3BE5743-4E3F-AD44-8E82-12CA2B21F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6833" y="4097882"/>
                <a:ext cx="6277027" cy="35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7109" name="Rectangle 33">
              <a:extLst>
                <a:ext uri="{FF2B5EF4-FFF2-40B4-BE49-F238E27FC236}">
                  <a16:creationId xmlns:a16="http://schemas.microsoft.com/office/drawing/2014/main" id="{7544A0E3-8C8B-3445-8B0B-D8DB63FD7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525" y="5427663"/>
              <a:ext cx="1947863" cy="706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>
                  <a:latin typeface="Times" pitchFamily="2" charset="0"/>
                </a:rPr>
                <a:t>ZFP36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>
                  <a:latin typeface="Times" pitchFamily="2" charset="0"/>
                </a:rPr>
                <a:t>(human Chr 19)</a:t>
              </a:r>
              <a:endParaRPr lang="en-US" altLang="en-US" sz="2000">
                <a:latin typeface="Times" pitchFamily="2" charset="0"/>
              </a:endParaRPr>
            </a:p>
          </p:txBody>
        </p:sp>
        <p:sp>
          <p:nvSpPr>
            <p:cNvPr id="47110" name="Rectangle 34">
              <a:extLst>
                <a:ext uri="{FF2B5EF4-FFF2-40B4-BE49-F238E27FC236}">
                  <a16:creationId xmlns:a16="http://schemas.microsoft.com/office/drawing/2014/main" id="{D57FF2EB-7660-DC41-AA32-4BCED0BFB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213" y="5157788"/>
              <a:ext cx="11461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>
                  <a:latin typeface="Times" pitchFamily="2" charset="0"/>
                </a:rPr>
                <a:t>RNAP II</a:t>
              </a:r>
              <a:endParaRPr lang="en-US" altLang="en-US" sz="2000">
                <a:latin typeface="Times" pitchFamily="2" charset="0"/>
              </a:endParaRPr>
            </a:p>
          </p:txBody>
        </p:sp>
        <p:sp>
          <p:nvSpPr>
            <p:cNvPr id="47111" name="TextBox 13">
              <a:extLst>
                <a:ext uri="{FF2B5EF4-FFF2-40B4-BE49-F238E27FC236}">
                  <a16:creationId xmlns:a16="http://schemas.microsoft.com/office/drawing/2014/main" id="{B201B626-FDA8-3648-BF73-28F6112822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200" y="4748213"/>
              <a:ext cx="7445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>
                  <a:latin typeface="Times" pitchFamily="2" charset="0"/>
                </a:rPr>
                <a:t>1 kb</a:t>
              </a:r>
            </a:p>
          </p:txBody>
        </p:sp>
        <p:sp>
          <p:nvSpPr>
            <p:cNvPr id="47112" name="TextBox 14">
              <a:extLst>
                <a:ext uri="{FF2B5EF4-FFF2-40B4-BE49-F238E27FC236}">
                  <a16:creationId xmlns:a16="http://schemas.microsoft.com/office/drawing/2014/main" id="{F07B096F-0229-AE47-8F32-6108C59D59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8100" y="5807670"/>
              <a:ext cx="392430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Times" pitchFamily="2" charset="0"/>
                </a:rPr>
                <a:t>Kagey et al. (2010). Nature 467: 430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a-DK" altLang="en-US" sz="1800">
                  <a:latin typeface="Times" pitchFamily="2" charset="0"/>
                </a:rPr>
                <a:t>Mikkelsen et al. (2007). Nature 448: 553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Times" pitchFamily="2" charset="0"/>
                </a:rPr>
                <a:t>Pepke et al. (2009). Nat. Methods 6: S22</a:t>
              </a:r>
            </a:p>
          </p:txBody>
        </p:sp>
        <p:grpSp>
          <p:nvGrpSpPr>
            <p:cNvPr id="47113" name="Group 41">
              <a:extLst>
                <a:ext uri="{FF2B5EF4-FFF2-40B4-BE49-F238E27FC236}">
                  <a16:creationId xmlns:a16="http://schemas.microsoft.com/office/drawing/2014/main" id="{4B3EEEEC-9D22-504F-BB3F-7F1B9E0776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0400" y="5148263"/>
              <a:ext cx="4249738" cy="682625"/>
              <a:chOff x="3352426" y="1984374"/>
              <a:chExt cx="4250101" cy="682626"/>
            </a:xfrm>
          </p:grpSpPr>
          <p:pic>
            <p:nvPicPr>
              <p:cNvPr id="47114" name="Picture 3">
                <a:extLst>
                  <a:ext uri="{FF2B5EF4-FFF2-40B4-BE49-F238E27FC236}">
                    <a16:creationId xmlns:a16="http://schemas.microsoft.com/office/drawing/2014/main" id="{BC3F1247-7C7A-D14E-958E-CFB049A41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2426" y="1984374"/>
                <a:ext cx="4250101" cy="387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115" name="Picture 4">
                <a:extLst>
                  <a:ext uri="{FF2B5EF4-FFF2-40B4-BE49-F238E27FC236}">
                    <a16:creationId xmlns:a16="http://schemas.microsoft.com/office/drawing/2014/main" id="{19C6ACC3-2D4A-924E-BE9A-1826A0D67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4695" y="2419351"/>
                <a:ext cx="2795826" cy="247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Line 30">
                <a:extLst>
                  <a:ext uri="{FF2B5EF4-FFF2-40B4-BE49-F238E27FC236}">
                    <a16:creationId xmlns:a16="http://schemas.microsoft.com/office/drawing/2014/main" id="{DD3E890B-2E60-DC41-BDF6-81CE569891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68913" y="2008302"/>
                <a:ext cx="1135159" cy="1588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Times"/>
                  <a:ea typeface="+mn-ea"/>
                  <a:cs typeface="Time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4686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9B21DB-B96B-4D52-9520-7FED4EF4C014}"/>
              </a:ext>
            </a:extLst>
          </p:cNvPr>
          <p:cNvSpPr/>
          <p:nvPr/>
        </p:nvSpPr>
        <p:spPr>
          <a:xfrm>
            <a:off x="217488" y="1265238"/>
            <a:ext cx="2178050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Reads</a:t>
            </a:r>
          </a:p>
          <a:p>
            <a:pPr algn="ctr">
              <a:defRPr/>
            </a:pP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endParaRPr lang="en-US" sz="2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D39220-DB55-4CD2-B140-2DB87D6885C7}"/>
              </a:ext>
            </a:extLst>
          </p:cNvPr>
          <p:cNvCxnSpPr>
            <a:cxnSpLocks/>
          </p:cNvCxnSpPr>
          <p:nvPr/>
        </p:nvCxnSpPr>
        <p:spPr>
          <a:xfrm>
            <a:off x="1317625" y="210343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765F55-393A-4ACE-B1A4-2367D730F4D5}"/>
              </a:ext>
            </a:extLst>
          </p:cNvPr>
          <p:cNvSpPr/>
          <p:nvPr/>
        </p:nvSpPr>
        <p:spPr>
          <a:xfrm>
            <a:off x="228600" y="269716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to genome (Bowtie2)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686237-5430-4987-B951-2F1FD3F2688E}"/>
              </a:ext>
            </a:extLst>
          </p:cNvPr>
          <p:cNvSpPr/>
          <p:nvPr/>
        </p:nvSpPr>
        <p:spPr>
          <a:xfrm>
            <a:off x="228600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 Sam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12CA49-2470-4AD4-B217-A05E3FB00312}"/>
              </a:ext>
            </a:extLst>
          </p:cNvPr>
          <p:cNvCxnSpPr>
            <a:cxnSpLocks/>
          </p:cNvCxnSpPr>
          <p:nvPr/>
        </p:nvCxnSpPr>
        <p:spPr>
          <a:xfrm>
            <a:off x="1306513" y="353218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8B5DF-4B88-4E97-A314-5D6A120AD20E}"/>
              </a:ext>
            </a:extLst>
          </p:cNvPr>
          <p:cNvSpPr/>
          <p:nvPr/>
        </p:nvSpPr>
        <p:spPr>
          <a:xfrm>
            <a:off x="228600" y="554831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duplicates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C067A9-DD65-4422-8E8E-A1E493860FAF}"/>
              </a:ext>
            </a:extLst>
          </p:cNvPr>
          <p:cNvCxnSpPr>
            <a:cxnSpLocks/>
          </p:cNvCxnSpPr>
          <p:nvPr/>
        </p:nvCxnSpPr>
        <p:spPr>
          <a:xfrm>
            <a:off x="1306513" y="4964113"/>
            <a:ext cx="0" cy="5540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2E4DA1-A2B3-4C1D-9A39-48A4E98A3F08}"/>
              </a:ext>
            </a:extLst>
          </p:cNvPr>
          <p:cNvSpPr/>
          <p:nvPr/>
        </p:nvSpPr>
        <p:spPr>
          <a:xfrm>
            <a:off x="3222625" y="551815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Merge runs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D32A35-A5B9-47A6-903D-7DC3F3EDA68E}"/>
              </a:ext>
            </a:extLst>
          </p:cNvPr>
          <p:cNvCxnSpPr>
            <a:cxnSpLocks/>
          </p:cNvCxnSpPr>
          <p:nvPr/>
        </p:nvCxnSpPr>
        <p:spPr>
          <a:xfrm>
            <a:off x="2503488" y="5951538"/>
            <a:ext cx="62071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B0E2-E00F-4E02-99E1-D8C659E448EB}"/>
              </a:ext>
            </a:extLst>
          </p:cNvPr>
          <p:cNvSpPr/>
          <p:nvPr/>
        </p:nvSpPr>
        <p:spPr>
          <a:xfrm>
            <a:off x="3222625" y="408781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MAPQ filter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samtools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FAC26F-9641-456A-92D6-9B1704283B66}"/>
              </a:ext>
            </a:extLst>
          </p:cNvPr>
          <p:cNvCxnSpPr>
            <a:cxnSpLocks/>
          </p:cNvCxnSpPr>
          <p:nvPr/>
        </p:nvCxnSpPr>
        <p:spPr>
          <a:xfrm flipV="1">
            <a:off x="4365625" y="4914900"/>
            <a:ext cx="0" cy="5572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3B7A2-6459-4A0D-98B7-9DE3A29ED568}"/>
              </a:ext>
            </a:extLst>
          </p:cNvPr>
          <p:cNvSpPr/>
          <p:nvPr/>
        </p:nvSpPr>
        <p:spPr>
          <a:xfrm>
            <a:off x="3222625" y="267176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Bam Index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E85D15-25BB-484B-9564-2B8F491A39B2}"/>
              </a:ext>
            </a:extLst>
          </p:cNvPr>
          <p:cNvCxnSpPr>
            <a:cxnSpLocks/>
          </p:cNvCxnSpPr>
          <p:nvPr/>
        </p:nvCxnSpPr>
        <p:spPr>
          <a:xfrm flipV="1">
            <a:off x="4365625" y="3498850"/>
            <a:ext cx="0" cy="558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C908A-75EC-422B-A52A-6FE97EC65D9C}"/>
              </a:ext>
            </a:extLst>
          </p:cNvPr>
          <p:cNvSpPr/>
          <p:nvPr/>
        </p:nvSpPr>
        <p:spPr>
          <a:xfrm>
            <a:off x="3222625" y="1241425"/>
            <a:ext cx="2176463" cy="8048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tdf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visualize 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(IGV tools)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7E1E65-EAAB-45F9-BA68-D0B212BDF2FD}"/>
              </a:ext>
            </a:extLst>
          </p:cNvPr>
          <p:cNvCxnSpPr>
            <a:cxnSpLocks/>
          </p:cNvCxnSpPr>
          <p:nvPr/>
        </p:nvCxnSpPr>
        <p:spPr>
          <a:xfrm flipV="1">
            <a:off x="4365625" y="2068513"/>
            <a:ext cx="0" cy="5572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CFD0155-592A-4D69-8A59-E372C2A93B35}"/>
              </a:ext>
            </a:extLst>
          </p:cNvPr>
          <p:cNvSpPr/>
          <p:nvPr/>
        </p:nvSpPr>
        <p:spPr>
          <a:xfrm>
            <a:off x="6575425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 Analysis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(macs2)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9D4F63-0AA0-4487-B7C3-89FB90804618}"/>
              </a:ext>
            </a:extLst>
          </p:cNvPr>
          <p:cNvCxnSpPr>
            <a:cxnSpLocks/>
          </p:cNvCxnSpPr>
          <p:nvPr/>
        </p:nvCxnSpPr>
        <p:spPr>
          <a:xfrm flipV="1">
            <a:off x="5703888" y="4514850"/>
            <a:ext cx="5667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90" name="Rectangle 1">
            <a:extLst>
              <a:ext uri="{FF2B5EF4-FFF2-40B4-BE49-F238E27FC236}">
                <a16:creationId xmlns:a16="http://schemas.microsoft.com/office/drawing/2014/main" id="{83987969-B2C3-A04C-A754-EF1AA8B8E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260350"/>
            <a:ext cx="5808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90"/>
                </a:solidFill>
                <a:latin typeface="Times" pitchFamily="2" charset="0"/>
              </a:rPr>
              <a:t>My ChIP-Sequencing Workflow</a:t>
            </a:r>
          </a:p>
        </p:txBody>
      </p:sp>
    </p:spTree>
    <p:extLst>
      <p:ext uri="{BB962C8B-B14F-4D97-AF65-F5344CB8AC3E}">
        <p14:creationId xmlns:p14="http://schemas.microsoft.com/office/powerpoint/2010/main" val="2303437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731FEF-4A44-2444-B49E-59E16FB115B1}"/>
              </a:ext>
            </a:extLst>
          </p:cNvPr>
          <p:cNvSpPr txBox="1"/>
          <p:nvPr/>
        </p:nvSpPr>
        <p:spPr>
          <a:xfrm>
            <a:off x="628650" y="434340"/>
            <a:ext cx="508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homer.ucsd.edu</a:t>
            </a:r>
            <a:r>
              <a:rPr lang="en-US" dirty="0"/>
              <a:t>/homer/</a:t>
            </a:r>
            <a:r>
              <a:rPr lang="en-US" dirty="0" err="1"/>
              <a:t>ngs</a:t>
            </a:r>
            <a:r>
              <a:rPr lang="en-US" dirty="0"/>
              <a:t>/</a:t>
            </a:r>
            <a:r>
              <a:rPr lang="en-US" dirty="0" err="1"/>
              <a:t>peakMotifs.html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52CEF3-FB5E-E844-8127-5093DEC0D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845"/>
            <a:ext cx="9144000" cy="379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94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731FEF-4A44-2444-B49E-59E16FB115B1}"/>
              </a:ext>
            </a:extLst>
          </p:cNvPr>
          <p:cNvSpPr txBox="1"/>
          <p:nvPr/>
        </p:nvSpPr>
        <p:spPr>
          <a:xfrm>
            <a:off x="628650" y="434340"/>
            <a:ext cx="508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homer.ucsd.edu</a:t>
            </a:r>
            <a:r>
              <a:rPr lang="en-US" dirty="0"/>
              <a:t>/homer/</a:t>
            </a:r>
            <a:r>
              <a:rPr lang="en-US" dirty="0" err="1"/>
              <a:t>ngs</a:t>
            </a:r>
            <a:r>
              <a:rPr lang="en-US" dirty="0"/>
              <a:t>/</a:t>
            </a:r>
            <a:r>
              <a:rPr lang="en-US" dirty="0" err="1"/>
              <a:t>peakMotifs.html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BC71A-E44B-524B-AB72-2D7B28EF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608"/>
            <a:ext cx="9144000" cy="38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21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6A4B34-D678-8745-A85C-58F84C07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6" y="578534"/>
            <a:ext cx="7976494" cy="47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43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C42AE7-2723-7642-A40E-B641C70C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81" y="3254772"/>
            <a:ext cx="8635015" cy="10606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B9B9E6-D713-C04E-BEF7-761DB0A11AC6}"/>
              </a:ext>
            </a:extLst>
          </p:cNvPr>
          <p:cNvSpPr/>
          <p:nvPr/>
        </p:nvSpPr>
        <p:spPr>
          <a:xfrm>
            <a:off x="605789" y="581859"/>
            <a:ext cx="84986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bsub</a:t>
            </a:r>
            <a:r>
              <a:rPr lang="en-US" dirty="0"/>
              <a:t> -o </a:t>
            </a:r>
            <a:r>
              <a:rPr lang="en-US" dirty="0" err="1"/>
              <a:t>logT</a:t>
            </a:r>
            <a:r>
              <a:rPr lang="en-US" dirty="0"/>
              <a:t> -n 1 -q short -R </a:t>
            </a:r>
            <a:r>
              <a:rPr lang="en-US" dirty="0" err="1"/>
              <a:t>rusage</a:t>
            </a:r>
            <a:r>
              <a:rPr lang="en-US" dirty="0"/>
              <a:t>[mem=60000] -W240 </a:t>
            </a:r>
          </a:p>
          <a:p>
            <a:r>
              <a:rPr lang="en-US" dirty="0"/>
              <a:t>"</a:t>
            </a:r>
            <a:r>
              <a:rPr lang="en-US" dirty="0" err="1">
                <a:solidFill>
                  <a:srgbClr val="000000"/>
                </a:solidFill>
              </a:rPr>
              <a:t>findMotifsGenome.pl</a:t>
            </a:r>
            <a:r>
              <a:rPr lang="en-US" dirty="0">
                <a:solidFill>
                  <a:srgbClr val="000000"/>
                </a:solidFill>
              </a:rPr>
              <a:t> -</a:t>
            </a:r>
            <a:r>
              <a:rPr lang="en-US" dirty="0" err="1">
                <a:solidFill>
                  <a:srgbClr val="000000"/>
                </a:solidFill>
              </a:rPr>
              <a:t>preparsedDir</a:t>
            </a:r>
            <a:r>
              <a:rPr lang="en-US" dirty="0">
                <a:solidFill>
                  <a:srgbClr val="000000"/>
                </a:solidFill>
              </a:rPr>
              <a:t> D0_Med1_q0.1_peaks.narrowPeak.bed mm10 D0_Med1_q0.1_peaks_motif -size given</a:t>
            </a:r>
            <a:r>
              <a:rPr lang="en-US" dirty="0"/>
              <a:t>"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474CA-BE1F-E54E-A7C1-E3526EDA9FAB}"/>
              </a:ext>
            </a:extLst>
          </p:cNvPr>
          <p:cNvSpPr txBox="1"/>
          <p:nvPr/>
        </p:nvSpPr>
        <p:spPr>
          <a:xfrm>
            <a:off x="528320" y="2092960"/>
            <a:ext cx="5213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File location</a:t>
            </a:r>
          </a:p>
          <a:p>
            <a:r>
              <a:rPr lang="en-US" dirty="0">
                <a:solidFill>
                  <a:srgbClr val="000000"/>
                </a:solidFill>
              </a:rPr>
              <a:t>/</a:t>
            </a:r>
            <a:r>
              <a:rPr lang="en-US" dirty="0" err="1">
                <a:solidFill>
                  <a:srgbClr val="000000"/>
                </a:solidFill>
              </a:rPr>
              <a:t>nl</a:t>
            </a:r>
            <a:r>
              <a:rPr lang="en-US" dirty="0">
                <a:solidFill>
                  <a:srgbClr val="000000"/>
                </a:solidFill>
              </a:rPr>
              <a:t>/</a:t>
            </a:r>
            <a:r>
              <a:rPr lang="en-US" dirty="0" err="1">
                <a:solidFill>
                  <a:srgbClr val="000000"/>
                </a:solidFill>
              </a:rPr>
              <a:t>umw_anthony_imbalzano</a:t>
            </a:r>
            <a:r>
              <a:rPr lang="en-US" dirty="0">
                <a:solidFill>
                  <a:srgbClr val="000000"/>
                </a:solidFill>
              </a:rPr>
              <a:t>/Sabriya/</a:t>
            </a:r>
            <a:r>
              <a:rPr lang="en-US" dirty="0" err="1">
                <a:solidFill>
                  <a:srgbClr val="000000"/>
                </a:solidFill>
              </a:rPr>
              <a:t>MandrupChIP</a:t>
            </a:r>
            <a:r>
              <a:rPr lang="en-US" dirty="0">
                <a:solidFill>
                  <a:srgbClr val="000000"/>
                </a:solidFill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89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01FBBC-A535-274F-A09F-E2810277F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34" y="524091"/>
            <a:ext cx="7987506" cy="513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50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4EF010-BF6D-FE41-822E-BC32BE360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52" y="711122"/>
            <a:ext cx="8247888" cy="493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07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C74712-1C4D-F045-A1EE-95E6D0A0F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8" y="1170083"/>
            <a:ext cx="9156268" cy="3533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FB4574-13FD-2D44-82D1-D5CB924A1FDD}"/>
              </a:ext>
            </a:extLst>
          </p:cNvPr>
          <p:cNvSpPr txBox="1"/>
          <p:nvPr/>
        </p:nvSpPr>
        <p:spPr>
          <a:xfrm>
            <a:off x="491490" y="480060"/>
            <a:ext cx="543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http://homer.ucsd.edu/homer/introduction/basics.html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3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7AF586-94F3-F24C-A648-6040A6B40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52" y="743456"/>
            <a:ext cx="7140586" cy="4194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4AC149-C8E5-EF46-AED0-EB98ECD81540}"/>
              </a:ext>
            </a:extLst>
          </p:cNvPr>
          <p:cNvSpPr/>
          <p:nvPr/>
        </p:nvSpPr>
        <p:spPr>
          <a:xfrm>
            <a:off x="974090" y="2534920"/>
            <a:ext cx="7246620" cy="135636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94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56368-2F5C-E649-BA8B-FB3B34DBC4AD}"/>
              </a:ext>
            </a:extLst>
          </p:cNvPr>
          <p:cNvSpPr txBox="1"/>
          <p:nvPr/>
        </p:nvSpPr>
        <p:spPr>
          <a:xfrm>
            <a:off x="646771" y="512956"/>
            <a:ext cx="724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http://barc.wi.mit.edu/education/hot_topics/ngsplot/ngsplot_Apr2014.pdf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CAE34-9CE6-734D-87B7-8DB31A944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718" y="1271239"/>
            <a:ext cx="5805790" cy="489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162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56368-2F5C-E649-BA8B-FB3B34DBC4AD}"/>
              </a:ext>
            </a:extLst>
          </p:cNvPr>
          <p:cNvSpPr txBox="1"/>
          <p:nvPr/>
        </p:nvSpPr>
        <p:spPr>
          <a:xfrm>
            <a:off x="646771" y="512956"/>
            <a:ext cx="724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http://barc.wi.mit.edu/education/hot_topics/ngsplot/ngsplot_Apr2014.pdf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92548-12D9-264E-9E5B-CBA37B235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0" y="1093248"/>
            <a:ext cx="7582829" cy="54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78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 txBox="1">
            <a:spLocks/>
          </p:cNvSpPr>
          <p:nvPr/>
        </p:nvSpPr>
        <p:spPr bwMode="auto">
          <a:xfrm>
            <a:off x="457200" y="1301750"/>
            <a:ext cx="8229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b="1" dirty="0">
                <a:solidFill>
                  <a:srgbClr val="000000"/>
                </a:solidFill>
                <a:latin typeface="Arial" charset="0"/>
                <a:cs typeface="Arial" charset="0"/>
              </a:rPr>
              <a:t>RNA-</a:t>
            </a:r>
            <a:r>
              <a:rPr lang="en-US" b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Seq</a:t>
            </a:r>
            <a:r>
              <a:rPr lang="en-US" b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Pipline</a:t>
            </a:r>
            <a:endParaRPr lang="en-US" b="1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cs typeface="Arial" charset="0"/>
              </a:rPr>
              <a:t>Methods and Tools</a:t>
            </a:r>
          </a:p>
        </p:txBody>
      </p:sp>
      <p:sp>
        <p:nvSpPr>
          <p:cNvPr id="88069" name="TextBox 9"/>
          <p:cNvSpPr txBox="1">
            <a:spLocks noChangeArrowheads="1"/>
          </p:cNvSpPr>
          <p:nvPr/>
        </p:nvSpPr>
        <p:spPr bwMode="auto">
          <a:xfrm>
            <a:off x="4068763" y="2986088"/>
            <a:ext cx="4618037" cy="58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Arial" charset="0"/>
              </a:rPr>
              <a:t>Bowtie2 to align reads in a splice-aware manner and aids the discovery of new splice junctions</a:t>
            </a:r>
          </a:p>
        </p:txBody>
      </p:sp>
      <p:sp>
        <p:nvSpPr>
          <p:cNvPr id="88070" name="TextBox 10"/>
          <p:cNvSpPr txBox="1">
            <a:spLocks noChangeArrowheads="1"/>
          </p:cNvSpPr>
          <p:nvPr/>
        </p:nvSpPr>
        <p:spPr bwMode="auto">
          <a:xfrm>
            <a:off x="4068763" y="4450715"/>
            <a:ext cx="4618037" cy="161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Arial" charset="0"/>
              </a:rPr>
              <a:t>RSEM is a software package for estimating gene and isoform expression levels from RNA-</a:t>
            </a:r>
            <a:r>
              <a:rPr lang="en-US" sz="1400" dirty="0" err="1">
                <a:solidFill>
                  <a:srgbClr val="000000"/>
                </a:solidFill>
                <a:latin typeface="Arial" charset="0"/>
              </a:rPr>
              <a:t>Seq</a:t>
            </a:r>
            <a:r>
              <a:rPr lang="en-US" sz="1400" dirty="0">
                <a:solidFill>
                  <a:srgbClr val="000000"/>
                </a:solidFill>
                <a:latin typeface="Arial" charset="0"/>
              </a:rPr>
              <a:t> data. The RSEM package provides an user-friendly interface, supports threads for parallel computation of the EM algorithm, single-end and paired-end read data, quality scores, variable-length reads and RSPD estimation. </a:t>
            </a:r>
          </a:p>
        </p:txBody>
      </p:sp>
      <p:sp>
        <p:nvSpPr>
          <p:cNvPr id="88071" name="TextBox 11"/>
          <p:cNvSpPr txBox="1">
            <a:spLocks noChangeArrowheads="1"/>
          </p:cNvSpPr>
          <p:nvPr/>
        </p:nvSpPr>
        <p:spPr bwMode="auto">
          <a:xfrm>
            <a:off x="4068763" y="1978025"/>
            <a:ext cx="4618037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Arial" charset="0"/>
                <a:hlinkClick r:id="rId2"/>
              </a:rPr>
              <a:t>Bowtie</a:t>
            </a:r>
            <a:r>
              <a:rPr lang="en-US" sz="1400" dirty="0">
                <a:solidFill>
                  <a:srgbClr val="000000"/>
                </a:solidFill>
                <a:latin typeface="Arial" charset="0"/>
              </a:rPr>
              <a:t> and Bowtie2 use Burrows-Wheeler indexing for aligning reads. With bowtie2 there is no upper limit on the read length</a:t>
            </a:r>
          </a:p>
        </p:txBody>
      </p:sp>
      <p:pic>
        <p:nvPicPr>
          <p:cNvPr id="38914" name="Picture 2" descr="Bioinformatics Pipeline for Transcriptome Sequencing Analysis ...">
            <a:extLst>
              <a:ext uri="{FF2B5EF4-FFF2-40B4-BE49-F238E27FC236}">
                <a16:creationId xmlns:a16="http://schemas.microsoft.com/office/drawing/2014/main" id="{DC18669E-1EAE-FB46-9949-E707107A0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36" y="2110422"/>
            <a:ext cx="3622643" cy="448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DBA76E-1BFA-4D47-B921-39ADFE21077D}"/>
              </a:ext>
            </a:extLst>
          </p:cNvPr>
          <p:cNvSpPr/>
          <p:nvPr/>
        </p:nvSpPr>
        <p:spPr>
          <a:xfrm>
            <a:off x="1383030" y="2849880"/>
            <a:ext cx="1314450" cy="407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Bowtie2</a:t>
            </a:r>
          </a:p>
        </p:txBody>
      </p:sp>
    </p:spTree>
    <p:extLst>
      <p:ext uri="{BB962C8B-B14F-4D97-AF65-F5344CB8AC3E}">
        <p14:creationId xmlns:p14="http://schemas.microsoft.com/office/powerpoint/2010/main" val="988127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34F500-CD74-8044-BF04-87EDFDA7C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70" y="275651"/>
            <a:ext cx="7649737" cy="570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16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BC0771-88D3-DC40-B984-A19A449F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4" y="144085"/>
            <a:ext cx="8073485" cy="593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84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434841-66C3-E942-8129-6E55513F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8" y="133815"/>
            <a:ext cx="8060857" cy="64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66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307289-F047-F249-B26F-1DB6ABCCC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86" y="458344"/>
            <a:ext cx="6974790" cy="5195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A9D86E-8A7C-3E48-9E52-875A18DC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886" y="2049221"/>
            <a:ext cx="3096381" cy="445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31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585E23-CF68-0E48-8A56-7CCAB039DE05}"/>
              </a:ext>
            </a:extLst>
          </p:cNvPr>
          <p:cNvSpPr txBox="1"/>
          <p:nvPr/>
        </p:nvSpPr>
        <p:spPr>
          <a:xfrm>
            <a:off x="791737" y="546410"/>
            <a:ext cx="406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https://github.com/shenlab-sinai/ngsplot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6475F4-A664-1A47-A6A0-C38363E1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47" y="1111613"/>
            <a:ext cx="7925389" cy="538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5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0B1B52-3634-6E4A-8F95-06FE082041F2}"/>
              </a:ext>
            </a:extLst>
          </p:cNvPr>
          <p:cNvSpPr txBox="1"/>
          <p:nvPr/>
        </p:nvSpPr>
        <p:spPr>
          <a:xfrm>
            <a:off x="713678" y="557561"/>
            <a:ext cx="4272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Running </a:t>
            </a:r>
            <a:r>
              <a:rPr lang="en-US" dirty="0" err="1"/>
              <a:t>NGSplot</a:t>
            </a:r>
            <a:r>
              <a:rPr lang="en-US" dirty="0"/>
              <a:t> on GHPCC06.umassrc.org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7A0FF-703F-F941-ABFE-C40035D0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3" y="1586234"/>
            <a:ext cx="7895063" cy="16416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34439B-51DB-6A4A-8F90-0D83E5DF9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07"/>
          <a:stretch/>
        </p:blipFill>
        <p:spPr>
          <a:xfrm>
            <a:off x="579863" y="3573584"/>
            <a:ext cx="4272195" cy="58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48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BAEA0B-F2F0-1640-99F6-B8F48D8EABE4}"/>
              </a:ext>
            </a:extLst>
          </p:cNvPr>
          <p:cNvSpPr txBox="1"/>
          <p:nvPr/>
        </p:nvSpPr>
        <p:spPr>
          <a:xfrm>
            <a:off x="404718" y="479503"/>
            <a:ext cx="358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NGSplot</a:t>
            </a:r>
            <a:r>
              <a:rPr lang="en-US" dirty="0"/>
              <a:t> requires several R packages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05E24-327E-8D44-932C-611461CAA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18" y="1371950"/>
            <a:ext cx="6496948" cy="12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11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EA77C1-24E1-6044-A373-CB46D451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9" y="713677"/>
            <a:ext cx="4343726" cy="5921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4CBCD-2F41-2945-B045-0A63CB01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034" y="591013"/>
            <a:ext cx="4681175" cy="6166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FFA2C2-4FF6-0D4B-AE3A-290FC30AA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99" y="240989"/>
            <a:ext cx="3984550" cy="135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FE65AD-6A8C-CC40-A42E-9B4B15830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825" y="172340"/>
            <a:ext cx="4549697" cy="20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06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A6A948-D935-0D41-8E47-0D83CF15F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932" y="0"/>
            <a:ext cx="3095600" cy="63561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FBFAF1-5F53-1C48-AA10-BC1FB76E0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9" y="1243825"/>
            <a:ext cx="5536581" cy="2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73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980B62-D67E-CA4C-B9A8-28FFA7910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5" y="100361"/>
            <a:ext cx="4413131" cy="5207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3D1142-1875-304B-93C7-24215CA75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646" y="3660639"/>
            <a:ext cx="5008354" cy="300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4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924101-A286-8946-8A6F-6D4E0AF98AC4}"/>
              </a:ext>
            </a:extLst>
          </p:cNvPr>
          <p:cNvSpPr txBox="1"/>
          <p:nvPr/>
        </p:nvSpPr>
        <p:spPr>
          <a:xfrm>
            <a:off x="711200" y="673100"/>
            <a:ext cx="100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Bedtools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CF9BF7-AFDF-C342-AA82-2CDE1C3ED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230" y="2011830"/>
            <a:ext cx="6160770" cy="1909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E79643-0EBA-2E4E-81B1-A2E727D96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" y="1680210"/>
            <a:ext cx="2037551" cy="2754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0A1843-68B8-9A4F-B9AC-90C4729949FD}"/>
              </a:ext>
            </a:extLst>
          </p:cNvPr>
          <p:cNvSpPr txBox="1"/>
          <p:nvPr/>
        </p:nvSpPr>
        <p:spPr>
          <a:xfrm>
            <a:off x="1108710" y="4743450"/>
            <a:ext cx="420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https://bedtools.readthedocs.io/en/latest/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97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24953D-D164-FB47-B536-B439AA097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256" y="220238"/>
            <a:ext cx="5747968" cy="45413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CD4DC4-EBF3-684C-B42E-FF06126AEE48}"/>
              </a:ext>
            </a:extLst>
          </p:cNvPr>
          <p:cNvSpPr txBox="1"/>
          <p:nvPr/>
        </p:nvSpPr>
        <p:spPr>
          <a:xfrm>
            <a:off x="434897" y="4761571"/>
            <a:ext cx="8084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bsub</a:t>
            </a:r>
            <a:r>
              <a:rPr lang="en-US" dirty="0"/>
              <a:t> -o </a:t>
            </a:r>
            <a:r>
              <a:rPr lang="en-US" dirty="0" err="1"/>
              <a:t>logT</a:t>
            </a:r>
            <a:r>
              <a:rPr lang="en-US" dirty="0"/>
              <a:t> -n 1 -q short -R </a:t>
            </a:r>
            <a:r>
              <a:rPr lang="en-US" dirty="0" err="1"/>
              <a:t>rusage</a:t>
            </a:r>
            <a:r>
              <a:rPr lang="en-US" dirty="0"/>
              <a:t>[mem=20000] -W240 "</a:t>
            </a:r>
            <a:r>
              <a:rPr lang="en-US" dirty="0" err="1"/>
              <a:t>ngs.plot.r</a:t>
            </a:r>
            <a:r>
              <a:rPr lang="en-US" dirty="0"/>
              <a:t> -G mm10 -R </a:t>
            </a:r>
            <a:r>
              <a:rPr lang="en-US" dirty="0" err="1"/>
              <a:t>genebody</a:t>
            </a:r>
            <a:r>
              <a:rPr lang="en-US" dirty="0"/>
              <a:t> -C D0_Med1_2_SRR5297599.sorted.bam -O D0_Med1_2_3T3L1_genebody.km -L 2000 -GO km"</a:t>
            </a:r>
          </a:p>
          <a:p>
            <a:endParaRPr lang="en-US" dirty="0"/>
          </a:p>
          <a:p>
            <a:r>
              <a:rPr lang="en-US" dirty="0" err="1"/>
              <a:t>ngs.plot.r</a:t>
            </a:r>
            <a:r>
              <a:rPr lang="en-US" dirty="0"/>
              <a:t> -G mm10 -R </a:t>
            </a:r>
            <a:r>
              <a:rPr lang="en-US" dirty="0" err="1"/>
              <a:t>tss</a:t>
            </a:r>
            <a:r>
              <a:rPr lang="en-US" dirty="0"/>
              <a:t> -L 2000 -C /Volumes/</a:t>
            </a:r>
            <a:r>
              <a:rPr lang="en-US" dirty="0" err="1"/>
              <a:t>syeds</a:t>
            </a:r>
            <a:r>
              <a:rPr lang="en-US" dirty="0"/>
              <a:t>/</a:t>
            </a:r>
            <a:r>
              <a:rPr lang="en-US" dirty="0" err="1"/>
              <a:t>Imbalzano_Lab</a:t>
            </a:r>
            <a:r>
              <a:rPr lang="en-US" dirty="0"/>
              <a:t>/</a:t>
            </a:r>
            <a:r>
              <a:rPr lang="en-US" dirty="0" err="1"/>
              <a:t>ChIP-Seq_PearsonCorrelation</a:t>
            </a:r>
            <a:r>
              <a:rPr lang="en-US" dirty="0"/>
              <a:t>/MACS_D0_Prmt5merged/D0_Prmt5_n1n2merged.bam -O D0_Prmt5_TSS_2kb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922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6157CC-C741-7344-A1DD-7BB64488F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480"/>
          <a:stretch/>
        </p:blipFill>
        <p:spPr>
          <a:xfrm>
            <a:off x="189570" y="408007"/>
            <a:ext cx="2017380" cy="6372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5D5F24-5564-A643-BE9F-61815B1CF6BA}"/>
              </a:ext>
            </a:extLst>
          </p:cNvPr>
          <p:cNvSpPr txBox="1"/>
          <p:nvPr/>
        </p:nvSpPr>
        <p:spPr>
          <a:xfrm>
            <a:off x="278780" y="223024"/>
            <a:ext cx="249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NGSplot</a:t>
            </a:r>
            <a:r>
              <a:rPr lang="en-US" dirty="0"/>
              <a:t> output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032DB-61FF-F942-9E59-AA99F0CC9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950" y="826616"/>
            <a:ext cx="3262143" cy="2859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FFD5B-CFFE-CD44-BBE6-15ADAC757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576" y="223024"/>
            <a:ext cx="1976941" cy="1940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AAB25-A82E-BA48-BDB3-A40754073F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0" r="5896"/>
          <a:stretch/>
        </p:blipFill>
        <p:spPr>
          <a:xfrm>
            <a:off x="6043961" y="2163335"/>
            <a:ext cx="1795346" cy="2230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515B70-3D8F-FC4F-B7D9-F70473AFE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576" y="4393579"/>
            <a:ext cx="1976941" cy="218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46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5D5F24-5564-A643-BE9F-61815B1CF6BA}"/>
              </a:ext>
            </a:extLst>
          </p:cNvPr>
          <p:cNvSpPr txBox="1"/>
          <p:nvPr/>
        </p:nvSpPr>
        <p:spPr>
          <a:xfrm>
            <a:off x="278780" y="223024"/>
            <a:ext cx="537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NGSplot</a:t>
            </a:r>
            <a:r>
              <a:rPr lang="en-US" dirty="0"/>
              <a:t> output example – tag density values (100 bins)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DAE749-D20D-D34D-9F09-F7C2D193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9" y="979567"/>
            <a:ext cx="8966291" cy="2901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52F3F7-AC0F-354A-AB68-BAFEDFFC0771}"/>
              </a:ext>
            </a:extLst>
          </p:cNvPr>
          <p:cNvSpPr txBox="1"/>
          <p:nvPr/>
        </p:nvSpPr>
        <p:spPr>
          <a:xfrm>
            <a:off x="457200" y="4382429"/>
            <a:ext cx="8474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information can be refined and used to generate Peak density heatmaps for specific lists of genes (e.g. Mtf1 targets sites!)</a:t>
            </a:r>
          </a:p>
        </p:txBody>
      </p:sp>
    </p:spTree>
    <p:extLst>
      <p:ext uri="{BB962C8B-B14F-4D97-AF65-F5344CB8AC3E}">
        <p14:creationId xmlns:p14="http://schemas.microsoft.com/office/powerpoint/2010/main" val="2593983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DCED88-AB8D-C544-898C-1CF7EECD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05" y="1416050"/>
            <a:ext cx="7289800" cy="2197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CEDED5-3BB9-284F-B38E-B0175C5FD816}"/>
              </a:ext>
            </a:extLst>
          </p:cNvPr>
          <p:cNvSpPr txBox="1"/>
          <p:nvPr/>
        </p:nvSpPr>
        <p:spPr>
          <a:xfrm>
            <a:off x="735980" y="535259"/>
            <a:ext cx="37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NGSplot</a:t>
            </a:r>
            <a:r>
              <a:rPr lang="en-US" dirty="0"/>
              <a:t> </a:t>
            </a:r>
            <a:r>
              <a:rPr lang="en-US" dirty="0" err="1"/>
              <a:t>kmeans</a:t>
            </a:r>
            <a:r>
              <a:rPr lang="en-US" dirty="0"/>
              <a:t> clustering gene order</a:t>
            </a:r>
          </a:p>
        </p:txBody>
      </p:sp>
    </p:spTree>
    <p:extLst>
      <p:ext uri="{BB962C8B-B14F-4D97-AF65-F5344CB8AC3E}">
        <p14:creationId xmlns:p14="http://schemas.microsoft.com/office/powerpoint/2010/main" val="3823134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7AF586-94F3-F24C-A648-6040A6B40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52" y="743456"/>
            <a:ext cx="7140586" cy="419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7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418F2D-4DD3-0E45-8F39-FD2AFB05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20" y="0"/>
            <a:ext cx="6928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9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A54AE8A-4A24-3044-BFEE-3EC61D65217D}"/>
              </a:ext>
            </a:extLst>
          </p:cNvPr>
          <p:cNvSpPr/>
          <p:nvPr/>
        </p:nvSpPr>
        <p:spPr>
          <a:xfrm>
            <a:off x="1705356" y="1977390"/>
            <a:ext cx="2880360" cy="2926080"/>
          </a:xfrm>
          <a:prstGeom prst="ellipse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50000"/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Mtf1 Peaks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F8857E3-9B30-2242-95B5-6870940556E6}"/>
              </a:ext>
            </a:extLst>
          </p:cNvPr>
          <p:cNvSpPr/>
          <p:nvPr/>
        </p:nvSpPr>
        <p:spPr>
          <a:xfrm>
            <a:off x="3613404" y="987552"/>
            <a:ext cx="4305300" cy="4263390"/>
          </a:xfrm>
          <a:prstGeom prst="ellipse">
            <a:avLst/>
          </a:prstGeom>
          <a:solidFill>
            <a:schemeClr val="accent2">
              <a:alpha val="57000"/>
            </a:schemeClr>
          </a:solidFill>
          <a:ln>
            <a:solidFill>
              <a:schemeClr val="accent2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Brg1 Peaks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11F70-4758-1E4E-A9BA-B90E4B0E6125}"/>
              </a:ext>
            </a:extLst>
          </p:cNvPr>
          <p:cNvSpPr txBox="1"/>
          <p:nvPr/>
        </p:nvSpPr>
        <p:spPr>
          <a:xfrm>
            <a:off x="859536" y="566928"/>
            <a:ext cx="221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ChIP-Seq</a:t>
            </a:r>
            <a:r>
              <a:rPr lang="en-US" dirty="0"/>
              <a:t> </a:t>
            </a:r>
            <a:r>
              <a:rPr lang="en-US" dirty="0" err="1"/>
              <a:t>comparision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047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A54AE8A-4A24-3044-BFEE-3EC61D65217D}"/>
              </a:ext>
            </a:extLst>
          </p:cNvPr>
          <p:cNvSpPr/>
          <p:nvPr/>
        </p:nvSpPr>
        <p:spPr>
          <a:xfrm>
            <a:off x="1705356" y="1977390"/>
            <a:ext cx="2880360" cy="2926080"/>
          </a:xfrm>
          <a:prstGeom prst="ellipse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50000"/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Mtf1 Peaks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F8857E3-9B30-2242-95B5-6870940556E6}"/>
              </a:ext>
            </a:extLst>
          </p:cNvPr>
          <p:cNvSpPr/>
          <p:nvPr/>
        </p:nvSpPr>
        <p:spPr>
          <a:xfrm>
            <a:off x="3887724" y="1097280"/>
            <a:ext cx="4305300" cy="4263390"/>
          </a:xfrm>
          <a:prstGeom prst="ellipse">
            <a:avLst/>
          </a:prstGeom>
          <a:solidFill>
            <a:schemeClr val="accent2">
              <a:alpha val="57000"/>
            </a:schemeClr>
          </a:solidFill>
          <a:ln>
            <a:solidFill>
              <a:schemeClr val="accent2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Differentially Expressed </a:t>
            </a:r>
          </a:p>
          <a:p>
            <a:pPr algn="ctr"/>
            <a:r>
              <a:rPr lang="en-US" dirty="0"/>
              <a:t>Gene coordinates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11F70-4758-1E4E-A9BA-B90E4B0E6125}"/>
              </a:ext>
            </a:extLst>
          </p:cNvPr>
          <p:cNvSpPr txBox="1"/>
          <p:nvPr/>
        </p:nvSpPr>
        <p:spPr>
          <a:xfrm>
            <a:off x="859536" y="566928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ChIP-Seq</a:t>
            </a:r>
            <a:r>
              <a:rPr lang="en-US" dirty="0"/>
              <a:t> and RNA-</a:t>
            </a:r>
            <a:r>
              <a:rPr lang="en-US" dirty="0" err="1"/>
              <a:t>Seq</a:t>
            </a:r>
            <a:r>
              <a:rPr lang="en-US" dirty="0"/>
              <a:t> comparison</a:t>
            </a:r>
          </a:p>
        </p:txBody>
      </p:sp>
    </p:spTree>
    <p:extLst>
      <p:ext uri="{BB962C8B-B14F-4D97-AF65-F5344CB8AC3E}">
        <p14:creationId xmlns:p14="http://schemas.microsoft.com/office/powerpoint/2010/main" val="3537892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36DBB5-D88F-254D-9657-41E48569A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" y="545640"/>
            <a:ext cx="6161806" cy="437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AE9EB-5648-8A41-BE6D-F482C4B37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193294"/>
            <a:ext cx="7909560" cy="437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73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4199</TotalTime>
  <Words>617</Words>
  <Application>Microsoft Macintosh PowerPoint</Application>
  <PresentationFormat>On-screen Show (4:3)</PresentationFormat>
  <Paragraphs>73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ＭＳ Ｐゴシック</vt:lpstr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Sabriya Syed</dc:creator>
  <cp:lastModifiedBy>Sabriya Syed</cp:lastModifiedBy>
  <cp:revision>54</cp:revision>
  <dcterms:created xsi:type="dcterms:W3CDTF">2020-06-23T19:22:04Z</dcterms:created>
  <dcterms:modified xsi:type="dcterms:W3CDTF">2020-07-07T18:49:38Z</dcterms:modified>
</cp:coreProperties>
</file>